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257" r:id="rId4"/>
    <p:sldId id="260" r:id="rId5"/>
    <p:sldId id="342" r:id="rId6"/>
    <p:sldId id="347" r:id="rId7"/>
    <p:sldId id="352" r:id="rId8"/>
    <p:sldId id="351" r:id="rId9"/>
    <p:sldId id="344" r:id="rId10"/>
    <p:sldId id="350" r:id="rId11"/>
    <p:sldId id="345" r:id="rId12"/>
    <p:sldId id="348" r:id="rId13"/>
    <p:sldId id="35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3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741E-6DD5-47A5-A50F-CEC36EA740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076E-ACD4-4477-8007-5729ED4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79AA9-6ED0-4322-9F55-3599E76AAC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7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1"/>
            <a:ext cx="9144000" cy="685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pt frontcover 14 09 2015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/>
          <a:stretch/>
        </p:blipFill>
        <p:spPr>
          <a:xfrm>
            <a:off x="0" y="-83232"/>
            <a:ext cx="9143999" cy="69412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66105" y="2222562"/>
            <a:ext cx="7772400" cy="147002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06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741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5721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3231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3231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31179" y="2336969"/>
            <a:ext cx="5721350" cy="302577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23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26"/>
            <a:ext cx="9144000" cy="274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73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ppt image page2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9" y="3402540"/>
            <a:ext cx="2136166" cy="3204250"/>
          </a:xfrm>
          <a:prstGeom prst="rect">
            <a:avLst/>
          </a:prstGeom>
        </p:spPr>
      </p:pic>
      <p:pic>
        <p:nvPicPr>
          <p:cNvPr id="7" name="Picture 6" descr="ppt image page2.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r="9983"/>
          <a:stretch/>
        </p:blipFill>
        <p:spPr>
          <a:xfrm>
            <a:off x="2277265" y="3784948"/>
            <a:ext cx="2789300" cy="2766110"/>
          </a:xfrm>
          <a:prstGeom prst="rect">
            <a:avLst/>
          </a:prstGeom>
        </p:spPr>
      </p:pic>
      <p:pic>
        <p:nvPicPr>
          <p:cNvPr id="8" name="Picture 7" descr="ppt image page2.3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r="16187"/>
          <a:stretch/>
        </p:blipFill>
        <p:spPr>
          <a:xfrm>
            <a:off x="4827396" y="3886598"/>
            <a:ext cx="3004376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26"/>
            <a:ext cx="9144000" cy="2740882"/>
          </a:xfrm>
          <a:prstGeom prst="rect">
            <a:avLst/>
          </a:prstGeom>
        </p:spPr>
      </p:pic>
      <p:pic>
        <p:nvPicPr>
          <p:cNvPr id="7" name="Picture 6" descr="ppt image page4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181"/>
            <a:ext cx="2270714" cy="2981227"/>
          </a:xfrm>
          <a:prstGeom prst="rect">
            <a:avLst/>
          </a:prstGeom>
        </p:spPr>
      </p:pic>
      <p:pic>
        <p:nvPicPr>
          <p:cNvPr id="8" name="Picture 7" descr="ppt image page4.2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2590800" y="3708526"/>
            <a:ext cx="2049790" cy="2727779"/>
          </a:xfrm>
          <a:prstGeom prst="rect">
            <a:avLst/>
          </a:prstGeom>
        </p:spPr>
      </p:pic>
      <p:pic>
        <p:nvPicPr>
          <p:cNvPr id="9" name="Picture 8" descr="ppt image page4.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0" y="3104622"/>
            <a:ext cx="2665595" cy="392569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73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74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CB5-DC72-C043-AF7B-664063E3628A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blue swis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9453" y="4487090"/>
            <a:ext cx="6004547" cy="1964300"/>
          </a:xfrm>
          <a:prstGeom prst="rect">
            <a:avLst/>
          </a:prstGeom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863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3680010" y="4615165"/>
            <a:ext cx="2465636" cy="1643835"/>
          </a:xfrm>
          <a:effectLst>
            <a:outerShdw dist="127000" dir="7500000" algn="tl" rotWithShape="0">
              <a:schemeClr val="accent2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6380747" y="4186536"/>
            <a:ext cx="2477136" cy="2072464"/>
          </a:xfrm>
          <a:effectLst>
            <a:outerShdw dist="127000" dir="7500000" algn="tl" rotWithShape="0">
              <a:schemeClr val="accent3"/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power ppt 2-01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82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9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8A4CB5-DC72-C043-AF7B-664063E3628A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94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1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6BDC76-7C0C-8D4F-90D2-EEDEE2F0A5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2" r:id="rId6"/>
    <p:sldLayoutId id="2147483660" r:id="rId7"/>
    <p:sldLayoutId id="2147483663" r:id="rId8"/>
    <p:sldLayoutId id="2147483661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oint.org/CampaignMaterials" TargetMode="External"/><Relationship Id="rId2" Type="http://schemas.openxmlformats.org/officeDocument/2006/relationships/hyperlink" Target="mailto:ispo@ispoint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ispoint.org/ISPOWERRepor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spo@ispoint.org" TargetMode="External"/><Relationship Id="rId2" Type="http://schemas.openxmlformats.org/officeDocument/2006/relationships/hyperlink" Target="http://www.ispoint.org/ISPOW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ispoint.org/GuidanceIde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45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57217" cy="1143000"/>
          </a:xfrm>
        </p:spPr>
        <p:txBody>
          <a:bodyPr>
            <a:noAutofit/>
          </a:bodyPr>
          <a:lstStyle/>
          <a:p>
            <a:r>
              <a:rPr lang="fr-BE" sz="4000">
                <a:solidFill>
                  <a:srgbClr val="C00000"/>
                </a:solidFill>
                <a:cs typeface="Calibri" panose="020F0502020204030204" pitchFamily="34" charset="0"/>
              </a:rPr>
              <a:t>Organise an activity </a:t>
            </a:r>
            <a:endParaRPr lang="en-US" sz="4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560944"/>
            <a:ext cx="6401598" cy="4692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Make your activity an event not to be missed!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cs typeface="Calibri" panose="020F0502020204030204" pitchFamily="34" charset="0"/>
              </a:rPr>
              <a:t>Contact </a:t>
            </a:r>
            <a:r>
              <a:rPr lang="en-US" sz="2200" dirty="0">
                <a:solidFill>
                  <a:schemeClr val="accent6"/>
                </a:solidFill>
                <a:cs typeface="Calibri" panose="020F0502020204030204" pitchFamily="34" charset="0"/>
                <a:hlinkClick r:id="rId2"/>
              </a:rPr>
              <a:t>ispo@ispoint.org</a:t>
            </a:r>
            <a:r>
              <a:rPr lang="en-US" sz="2200" dirty="0">
                <a:solidFill>
                  <a:schemeClr val="accent6"/>
                </a:solidFill>
                <a:cs typeface="Calibri" panose="020F0502020204030204" pitchFamily="34" charset="0"/>
              </a:rPr>
              <a:t> to </a:t>
            </a:r>
            <a:r>
              <a:rPr lang="en-US" sz="2200" b="1" dirty="0">
                <a:solidFill>
                  <a:schemeClr val="accent6"/>
                </a:solidFill>
                <a:cs typeface="Calibri" panose="020F0502020204030204" pitchFamily="34" charset="0"/>
              </a:rPr>
              <a:t>advertise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your event on ISPO’s channels </a:t>
            </a:r>
          </a:p>
          <a:p>
            <a:endParaRPr lang="en-US" sz="22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Download our amazing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campaign materials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on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  <a:hlinkClick r:id="rId3"/>
              </a:rPr>
              <a:t>www.ispoint.org/CampaignMaterials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endParaRPr lang="en-US" sz="22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accent6"/>
                </a:solidFill>
                <a:cs typeface="Calibri" panose="020F0502020204030204" pitchFamily="34" charset="0"/>
              </a:rPr>
              <a:t>Take pictures and videos </a:t>
            </a:r>
            <a:r>
              <a:rPr lang="en-US" sz="2200" dirty="0">
                <a:solidFill>
                  <a:schemeClr val="accent6"/>
                </a:solidFill>
                <a:cs typeface="Calibri" panose="020F0502020204030204" pitchFamily="34" charset="0"/>
              </a:rPr>
              <a:t>and share them live on social media and/or with ISPO by submitting your activity report on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200" dirty="0">
                <a:hlinkClick r:id="rId4"/>
              </a:rPr>
              <a:t>www.ispoint.org/ISPOWERReport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58172-CE6E-46D3-A4BF-819100895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87" y="2400300"/>
            <a:ext cx="18073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2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 pitchFamily="34" charset="0"/>
              </a:rPr>
              <a:t>Spread the word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429166"/>
            <a:ext cx="3692583" cy="3980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Share the #ISPOWER message on social media</a:t>
            </a:r>
          </a:p>
          <a:p>
            <a:pPr marL="0" indent="0" algn="just">
              <a:buNone/>
            </a:pPr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Follow ISPO on social media and don’t miss the latest news on #ISPOWER</a:t>
            </a:r>
          </a:p>
          <a:p>
            <a:pPr marL="0" indent="0" algn="just">
              <a:buNone/>
            </a:pPr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Share ISPO’s posts</a:t>
            </a:r>
          </a:p>
        </p:txBody>
      </p:sp>
      <p:pic>
        <p:nvPicPr>
          <p:cNvPr id="5" name="Picture 4" descr="A picture containing monitor, screen, television, black&#10;&#10;Description automatically generated">
            <a:extLst>
              <a:ext uri="{FF2B5EF4-FFF2-40B4-BE49-F238E27FC236}">
                <a16:creationId xmlns:a16="http://schemas.microsoft.com/office/drawing/2014/main" id="{7628F90C-B0C4-4A09-9372-0A9FEED0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8" r="26477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53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cs typeface="Calibri" panose="020F0502020204030204" pitchFamily="34" charset="0"/>
              </a:rPr>
              <a:t>#ISPOWER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60943"/>
            <a:ext cx="7921625" cy="46551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On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social media, your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can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establish a position on an issue, directly (via @handles) or indirectly (via #hashtags).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It also allows other interested parties to find and engage with you.</a:t>
            </a:r>
          </a:p>
          <a:p>
            <a:pPr marL="0" indent="0" algn="just">
              <a:buNone/>
            </a:pPr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The post: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“Over a billion people, about 15% of the world's population, have some form of disability #ISPOWER”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,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would show up in the results of a search of #ISPOWER. </a:t>
            </a:r>
          </a:p>
          <a:p>
            <a:pPr algn="just"/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Tag relevant people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 the post to amplify the message (e.g. WHO Director-General @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DrTedros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63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cs typeface="Calibri" panose="020F0502020204030204" pitchFamily="34" charset="0"/>
              </a:rPr>
              <a:t>Take part in the #ISPOWER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60943"/>
            <a:ext cx="7921625" cy="4248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Each year, ISPO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organises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a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photo contest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to celebrate the International Day of Persons with Disabilities.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Join us for this year’s celebrations!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Follow us on Facebook to spot the contest announcement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Share your most inspiring picture and testimonial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Encourage your friends and family to vote for you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If you win, your picture will be published on ISPO’s website and social media on IDPD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accent6"/>
                </a:solidFill>
                <a:cs typeface="Calibri" panose="020F0502020204030204" pitchFamily="34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3594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Join</a:t>
            </a:r>
            <a:r>
              <a:rPr lang="fr-BE" dirty="0"/>
              <a:t>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200" dirty="0" err="1">
                <a:solidFill>
                  <a:schemeClr val="accent6"/>
                </a:solidFill>
              </a:rPr>
              <a:t>Learn</a:t>
            </a:r>
            <a:r>
              <a:rPr lang="fr-BE" sz="2200" dirty="0">
                <a:solidFill>
                  <a:schemeClr val="accent6"/>
                </a:solidFill>
              </a:rPr>
              <a:t> more about #ISPOWER on </a:t>
            </a:r>
            <a:r>
              <a:rPr lang="fr-BE" sz="2200" dirty="0">
                <a:hlinkClick r:id="rId2"/>
              </a:rPr>
              <a:t>www.ispoint.org/ISPOWER</a:t>
            </a:r>
            <a:endParaRPr lang="fr-BE" sz="2200" dirty="0"/>
          </a:p>
          <a:p>
            <a:pPr marL="0" indent="0">
              <a:buNone/>
            </a:pPr>
            <a:r>
              <a:rPr lang="fr-BE" sz="1000" dirty="0"/>
              <a:t> </a:t>
            </a:r>
          </a:p>
          <a:p>
            <a:r>
              <a:rPr lang="fr-BE" sz="2200" dirty="0">
                <a:solidFill>
                  <a:schemeClr val="accent6"/>
                </a:solidFill>
              </a:rPr>
              <a:t>Contact</a:t>
            </a:r>
            <a:r>
              <a:rPr lang="fr-BE" sz="2200" dirty="0"/>
              <a:t> </a:t>
            </a:r>
            <a:r>
              <a:rPr lang="fr-BE" sz="2200" dirty="0">
                <a:hlinkClick r:id="rId3"/>
              </a:rPr>
              <a:t>ispo@ispoint.org</a:t>
            </a:r>
            <a:r>
              <a:rPr lang="fr-BE" sz="2200" dirty="0"/>
              <a:t> </a:t>
            </a:r>
            <a:r>
              <a:rPr lang="fr-BE" sz="2200" dirty="0">
                <a:solidFill>
                  <a:schemeClr val="accent6"/>
                </a:solidFill>
              </a:rPr>
              <a:t>for more information</a:t>
            </a:r>
            <a:endParaRPr lang="en-US" sz="2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7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431006" y="1590675"/>
            <a:ext cx="8281988" cy="420955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200" dirty="0">
                <a:solidFill>
                  <a:schemeClr val="accent6"/>
                </a:solidFill>
                <a:cs typeface="Calibri" panose="020F0502020204030204" pitchFamily="34" charset="0"/>
              </a:rPr>
              <a:t>In 2050, an estimated </a:t>
            </a:r>
            <a:r>
              <a:rPr lang="en-US" altLang="en-US" sz="2200" b="1" dirty="0">
                <a:solidFill>
                  <a:schemeClr val="accent6"/>
                </a:solidFill>
                <a:cs typeface="Calibri" panose="020F0502020204030204" pitchFamily="34" charset="0"/>
              </a:rPr>
              <a:t>2 billion people</a:t>
            </a:r>
            <a:r>
              <a:rPr lang="en-US" altLang="en-US" sz="2200" dirty="0">
                <a:solidFill>
                  <a:schemeClr val="accent6"/>
                </a:solidFill>
                <a:cs typeface="Calibri" panose="020F0502020204030204" pitchFamily="34" charset="0"/>
              </a:rPr>
              <a:t> will need assistive technology but </a:t>
            </a:r>
            <a:r>
              <a:rPr lang="en-US" altLang="en-US" sz="2200" b="1" dirty="0">
                <a:solidFill>
                  <a:schemeClr val="accent6"/>
                </a:solidFill>
                <a:cs typeface="Calibri" panose="020F0502020204030204" pitchFamily="34" charset="0"/>
              </a:rPr>
              <a:t>only 1 in 20 will have an appropriate device.</a:t>
            </a:r>
          </a:p>
          <a:p>
            <a:pPr marL="0" indent="0" algn="just">
              <a:buNone/>
              <a:defRPr/>
            </a:pPr>
            <a:endParaRPr lang="en-US" altLang="en-US" sz="1000" b="1" dirty="0">
              <a:solidFill>
                <a:schemeClr val="accent6"/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 response to the rising rates of disability, ISPO launched the </a:t>
            </a:r>
            <a:r>
              <a:rPr lang="en-US" alt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#ISPOWER campaign </a:t>
            </a:r>
            <a:r>
              <a:rPr lang="en-US" alt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 2015 to </a:t>
            </a:r>
            <a:r>
              <a:rPr lang="en-US" alt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raise public and decision makers’ awareness </a:t>
            </a:r>
            <a:r>
              <a:rPr lang="en-US" alt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and understanding of the transformative power of assistive health technologies and mobility devices in the lives of disabled persons. </a:t>
            </a:r>
          </a:p>
          <a:p>
            <a:pPr algn="just">
              <a:defRPr/>
            </a:pPr>
            <a:endParaRPr lang="en-US" alt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alt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 low-income countries</a:t>
            </a:r>
            <a:r>
              <a:rPr lang="en-US" alt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, 32-33% of non-disabled people are unable to afford health care compared to </a:t>
            </a:r>
            <a:r>
              <a:rPr lang="en-US" alt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51-53% of people with disabilities.</a:t>
            </a:r>
            <a:endParaRPr lang="en-US" altLang="en-US" sz="1800" b="1" dirty="0">
              <a:solidFill>
                <a:schemeClr val="bg2">
                  <a:lumMod val="1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305727-D272-4892-8A27-5D641BDD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57217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About the campaign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87"/>
            <a:ext cx="7594847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>
                <a:solidFill>
                  <a:schemeClr val="accent6"/>
                </a:solidFill>
                <a:latin typeface="+mj-lt"/>
              </a:rPr>
              <a:t>A world where </a:t>
            </a:r>
            <a:r>
              <a:rPr lang="en-US" sz="2200" b="1" dirty="0">
                <a:solidFill>
                  <a:schemeClr val="accent6"/>
                </a:solidFill>
                <a:latin typeface="+mj-lt"/>
              </a:rPr>
              <a:t>barriers to social inclusion and mobility are reduced or eliminated </a:t>
            </a:r>
            <a:r>
              <a:rPr lang="en-US" sz="2200" dirty="0">
                <a:solidFill>
                  <a:schemeClr val="accent6"/>
                </a:solidFill>
                <a:latin typeface="+mj-lt"/>
              </a:rPr>
              <a:t>as a result of improved access to rehabilitation, mobility devices, and other assistive technology for those who need it.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FA393-EAE8-45B4-A672-B239453B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" y="3212975"/>
            <a:ext cx="2054530" cy="2066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9C81F-CE89-4D74-8FEE-2E8DD1E9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82" y="3212975"/>
            <a:ext cx="2755631" cy="206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DA4ED-319E-4181-86CE-B3306EFEB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951" y="3204031"/>
            <a:ext cx="2027584" cy="208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1335F-60A1-4352-8277-423316648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889" y="3231259"/>
            <a:ext cx="2023983" cy="20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Mission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402138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</a:pPr>
            <a:r>
              <a:rPr lang="en-US" sz="2200" b="1" dirty="0">
                <a:solidFill>
                  <a:schemeClr val="accent6"/>
                </a:solidFill>
                <a:latin typeface="+mj-lt"/>
              </a:rPr>
              <a:t>Raise public and decision makers’ awareness </a:t>
            </a:r>
            <a:r>
              <a:rPr lang="en-US" sz="2200" dirty="0">
                <a:solidFill>
                  <a:schemeClr val="accent6"/>
                </a:solidFill>
                <a:latin typeface="+mj-lt"/>
              </a:rPr>
              <a:t>of the importance of P&amp;O and assistive health technologies (AHT)</a:t>
            </a:r>
          </a:p>
          <a:p>
            <a:pPr marL="0" indent="0" algn="just">
              <a:spcBef>
                <a:spcPts val="800"/>
              </a:spcBef>
              <a:buNone/>
            </a:pPr>
            <a:endParaRPr lang="en-US" sz="1000" dirty="0">
              <a:solidFill>
                <a:schemeClr val="accent6"/>
              </a:solidFill>
              <a:latin typeface="+mj-lt"/>
            </a:endParaRPr>
          </a:p>
          <a:p>
            <a:pPr algn="just">
              <a:spcBef>
                <a:spcPts val="800"/>
              </a:spcBef>
            </a:pPr>
            <a:r>
              <a:rPr lang="en-US" sz="2200" b="1" dirty="0">
                <a:solidFill>
                  <a:schemeClr val="accent6"/>
                </a:solidFill>
                <a:latin typeface="+mj-lt"/>
              </a:rPr>
              <a:t>Promote the independence and empowerment </a:t>
            </a:r>
            <a:r>
              <a:rPr lang="en-US" sz="2200" dirty="0">
                <a:solidFill>
                  <a:schemeClr val="accent6"/>
                </a:solidFill>
                <a:latin typeface="+mj-lt"/>
              </a:rPr>
              <a:t>of people with impaired mobility</a:t>
            </a:r>
          </a:p>
          <a:p>
            <a:pPr marL="0" indent="0" algn="just">
              <a:spcBef>
                <a:spcPts val="800"/>
              </a:spcBef>
              <a:buNone/>
            </a:pPr>
            <a:endParaRPr lang="en-US" sz="1000" dirty="0">
              <a:solidFill>
                <a:schemeClr val="accent6"/>
              </a:solidFill>
              <a:latin typeface="+mj-lt"/>
            </a:endParaRPr>
          </a:p>
          <a:p>
            <a:pPr algn="just">
              <a:spcBef>
                <a:spcPts val="800"/>
              </a:spcBef>
            </a:pPr>
            <a:r>
              <a:rPr lang="en-US" sz="2200" b="1" dirty="0">
                <a:solidFill>
                  <a:schemeClr val="accent6"/>
                </a:solidFill>
                <a:latin typeface="+mj-lt"/>
              </a:rPr>
              <a:t>Create a global movement </a:t>
            </a:r>
            <a:r>
              <a:rPr lang="en-US" sz="2200" dirty="0">
                <a:solidFill>
                  <a:schemeClr val="accent6"/>
                </a:solidFill>
                <a:latin typeface="+mj-lt"/>
              </a:rPr>
              <a:t>and provide a platform around which local and national players can build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15A5-2545-4DC4-9CEE-24F24A6B59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84213" y="1157288"/>
            <a:ext cx="8120062" cy="41767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dirty="0"/>
          </a:p>
          <a:p>
            <a:pPr eaLnBrk="1" hangingPunct="1">
              <a:buFontTx/>
              <a:buNone/>
            </a:pP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212" y="352245"/>
            <a:ext cx="760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International Day of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latin typeface="+mj-lt"/>
                <a:ea typeface="MS PGothic" panose="020B0600070205080204" pitchFamily="34" charset="-128"/>
                <a:cs typeface="Calibri" panose="020F0502020204030204" pitchFamily="34" charset="0"/>
              </a:rPr>
              <a:t>Persons with Disabilities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13087"/>
              </a:solidFill>
              <a:effectLst/>
              <a:uLnTx/>
              <a:uFillTx/>
              <a:latin typeface="+mj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13E08-4053-4F07-BC69-9D2C1407D3AD}"/>
              </a:ext>
            </a:extLst>
          </p:cNvPr>
          <p:cNvSpPr/>
          <p:nvPr/>
        </p:nvSpPr>
        <p:spPr>
          <a:xfrm>
            <a:off x="684212" y="2370800"/>
            <a:ext cx="43068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Every year, ISPO celebrates the 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UN International Day of Persons with Disabilities (IDPD)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with #ISPOWER to promote the empowerment of persons with disabilities and an inclusive and equal society for all. </a:t>
            </a:r>
          </a:p>
        </p:txBody>
      </p:sp>
      <p:pic>
        <p:nvPicPr>
          <p:cNvPr id="5" name="Picture 4" descr="A picture containing outdoor, tree, sky, sport&#10;&#10;Description automatically generated">
            <a:extLst>
              <a:ext uri="{FF2B5EF4-FFF2-40B4-BE49-F238E27FC236}">
                <a16:creationId xmlns:a16="http://schemas.microsoft.com/office/drawing/2014/main" id="{E5BC3130-4E0D-4BE1-912D-93584026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87" y="2452152"/>
            <a:ext cx="330171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4ECF-7898-4687-8229-7D14AF92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336800"/>
            <a:ext cx="7772400" cy="3432175"/>
          </a:xfrm>
        </p:spPr>
        <p:txBody>
          <a:bodyPr/>
          <a:lstStyle/>
          <a:p>
            <a:pPr algn="ctr"/>
            <a:r>
              <a:rPr lang="fr-BE" dirty="0" err="1"/>
              <a:t>Two</a:t>
            </a:r>
            <a:r>
              <a:rPr lang="fr-BE" dirty="0"/>
              <a:t> </a:t>
            </a:r>
            <a:r>
              <a:rPr lang="fr-BE" dirty="0" err="1"/>
              <a:t>reasons</a:t>
            </a:r>
            <a:r>
              <a:rPr lang="fr-BE" dirty="0"/>
              <a:t> to </a:t>
            </a:r>
            <a:r>
              <a:rPr lang="fr-BE" dirty="0" err="1"/>
              <a:t>participate</a:t>
            </a:r>
            <a:r>
              <a:rPr lang="fr-BE" dirty="0"/>
              <a:t> in the #</a:t>
            </a:r>
            <a:r>
              <a:rPr lang="fr-BE" dirty="0" err="1"/>
              <a:t>Ispower</a:t>
            </a:r>
            <a:r>
              <a:rPr lang="fr-BE" dirty="0"/>
              <a:t> </a:t>
            </a:r>
            <a:r>
              <a:rPr lang="fr-BE" dirty="0" err="1"/>
              <a:t>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6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dirty="0" err="1">
                <a:solidFill>
                  <a:srgbClr val="C00000"/>
                </a:solidFill>
                <a:cs typeface="Calibri" panose="020F0502020204030204" pitchFamily="34" charset="0"/>
              </a:rPr>
              <a:t>Why</a:t>
            </a:r>
            <a:r>
              <a:rPr lang="fr-BE" sz="40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fr-BE" sz="4000" dirty="0" err="1">
                <a:solidFill>
                  <a:srgbClr val="C00000"/>
                </a:solidFill>
                <a:cs typeface="Calibri" panose="020F0502020204030204" pitchFamily="34" charset="0"/>
              </a:rPr>
              <a:t>participate</a:t>
            </a:r>
            <a:r>
              <a:rPr lang="fr-BE" sz="4000" dirty="0">
                <a:solidFill>
                  <a:srgbClr val="C00000"/>
                </a:solidFill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01091"/>
            <a:ext cx="7921625" cy="445192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Grow your </a:t>
            </a:r>
            <a:r>
              <a:rPr lang="en-US" sz="2200" b="1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organisation’s</a:t>
            </a: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visibility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More content activity = greater digital presence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When media or governing committee groups seek input, your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will top their lists of who to engage, owing to your digital presence.</a:t>
            </a:r>
          </a:p>
          <a:p>
            <a:pPr marL="0" indent="0">
              <a:buNone/>
            </a:pPr>
            <a:endParaRPr lang="en-US" sz="12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Shape the ideas and messages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 a way that is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favourable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to your objectives. Examples: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Increasing the scope of practice and service delivery</a:t>
            </a:r>
          </a:p>
          <a:p>
            <a:pPr marL="85725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Coverage by insurers</a:t>
            </a:r>
          </a:p>
        </p:txBody>
      </p:sp>
    </p:spTree>
    <p:extLst>
      <p:ext uri="{BB962C8B-B14F-4D97-AF65-F5344CB8AC3E}">
        <p14:creationId xmlns:p14="http://schemas.microsoft.com/office/powerpoint/2010/main" val="103669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4ECF-7898-4687-8229-7D14AF92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3101975"/>
          </a:xfrm>
        </p:spPr>
        <p:txBody>
          <a:bodyPr/>
          <a:lstStyle/>
          <a:p>
            <a:pPr algn="ctr"/>
            <a:r>
              <a:rPr lang="fr-BE" dirty="0"/>
              <a:t>How can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get</a:t>
            </a:r>
            <a:r>
              <a:rPr lang="fr-BE" dirty="0"/>
              <a:t> </a:t>
            </a:r>
            <a:r>
              <a:rPr lang="fr-BE" dirty="0" err="1"/>
              <a:t>involved</a:t>
            </a:r>
            <a:r>
              <a:rPr lang="fr-BE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979-2D9F-4E48-B5F9-4895B697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dirty="0">
                <a:solidFill>
                  <a:srgbClr val="C00000"/>
                </a:solidFill>
                <a:cs typeface="Calibri" panose="020F0502020204030204" pitchFamily="34" charset="0"/>
              </a:rPr>
              <a:t>Organise an </a:t>
            </a:r>
            <a:r>
              <a:rPr lang="fr-BE" sz="4000" dirty="0" err="1">
                <a:solidFill>
                  <a:srgbClr val="C00000"/>
                </a:solidFill>
                <a:cs typeface="Calibri" panose="020F0502020204030204" pitchFamily="34" charset="0"/>
              </a:rPr>
              <a:t>activity</a:t>
            </a:r>
            <a:r>
              <a:rPr lang="fr-BE" sz="40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89B3-1834-42E2-AE12-16B0492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60944"/>
            <a:ext cx="7921625" cy="4692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Promote #ISPOWER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by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organising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an activity with your school, </a:t>
            </a:r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, friends, etc.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Need inspiration?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Here are a few suggestions:</a:t>
            </a:r>
          </a:p>
          <a:p>
            <a:pPr marL="0" indent="0">
              <a:buNone/>
            </a:pPr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Make a human chain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 err="1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Organise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a sports event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Plan an information session</a:t>
            </a:r>
          </a:p>
          <a:p>
            <a:endParaRPr lang="en-US" sz="10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More ideas on 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  <a:hlinkClick r:id="rId2"/>
              </a:rPr>
              <a:t>www.ispoint.org/GuidanceIdeas</a:t>
            </a:r>
            <a:r>
              <a:rPr lang="en-US" sz="22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27A41-3C12-472C-880E-DA9DCEC83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713" y="3148315"/>
            <a:ext cx="3339037" cy="22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8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4388D"/>
      </a:dk1>
      <a:lt1>
        <a:srgbClr val="FFFFFF"/>
      </a:lt1>
      <a:dk2>
        <a:srgbClr val="1F497D"/>
      </a:dk2>
      <a:lt2>
        <a:srgbClr val="E7E8F2"/>
      </a:lt2>
      <a:accent1>
        <a:srgbClr val="3438CC"/>
      </a:accent1>
      <a:accent2>
        <a:srgbClr val="E8A64D"/>
      </a:accent2>
      <a:accent3>
        <a:srgbClr val="C42D43"/>
      </a:accent3>
      <a:accent4>
        <a:srgbClr val="E7E8F2"/>
      </a:accent4>
      <a:accent5>
        <a:srgbClr val="B2B2E2"/>
      </a:accent5>
      <a:accent6>
        <a:srgbClr val="565646"/>
      </a:accent6>
      <a:hlink>
        <a:srgbClr val="0094FF"/>
      </a:hlink>
      <a:folHlink>
        <a:srgbClr val="C400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About the campaign</vt:lpstr>
      <vt:lpstr>Vision</vt:lpstr>
      <vt:lpstr>Mission </vt:lpstr>
      <vt:lpstr>PowerPoint Presentation</vt:lpstr>
      <vt:lpstr>Two reasons to participate in the #Ispower campaign</vt:lpstr>
      <vt:lpstr>Why participate?</vt:lpstr>
      <vt:lpstr>How can you get involved?</vt:lpstr>
      <vt:lpstr>Organise an activity </vt:lpstr>
      <vt:lpstr>Organise an activity </vt:lpstr>
      <vt:lpstr>Spread the word</vt:lpstr>
      <vt:lpstr>#ISPOWER in action</vt:lpstr>
      <vt:lpstr>Take part in the #ISPOWER contest</vt:lpstr>
      <vt:lpstr>Join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Vansnick, Morgane</dc:creator>
  <cp:lastModifiedBy>Vansnick, Morgane</cp:lastModifiedBy>
  <cp:revision>17</cp:revision>
  <dcterms:created xsi:type="dcterms:W3CDTF">2019-05-22T15:30:24Z</dcterms:created>
  <dcterms:modified xsi:type="dcterms:W3CDTF">2019-07-04T12:27:01Z</dcterms:modified>
</cp:coreProperties>
</file>